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66" r:id="rId5"/>
    <p:sldId id="287" r:id="rId6"/>
    <p:sldId id="257" r:id="rId7"/>
    <p:sldId id="267" r:id="rId8"/>
    <p:sldId id="272" r:id="rId9"/>
    <p:sldId id="270" r:id="rId10"/>
    <p:sldId id="273" r:id="rId11"/>
    <p:sldId id="283" r:id="rId12"/>
    <p:sldId id="284" r:id="rId13"/>
    <p:sldId id="285" r:id="rId14"/>
    <p:sldId id="282" r:id="rId15"/>
    <p:sldId id="279" r:id="rId16"/>
    <p:sldId id="268" r:id="rId17"/>
    <p:sldId id="277" r:id="rId18"/>
    <p:sldId id="271" r:id="rId19"/>
    <p:sldId id="275" r:id="rId20"/>
    <p:sldId id="269" r:id="rId21"/>
    <p:sldId id="276" r:id="rId22"/>
    <p:sldId id="286" r:id="rId23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A5CD01-6444-7062-6785-C7FB749DE8DD}" v="716" dt="2020-12-09T08:05:10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05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193252BB-1661-4EF1-B4B4-B609E884D6B5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en-US" altLang="ko-KR" noProof="0" dirty="0">
              <a:latin typeface="맑은 고딕"/>
              <a:ea typeface="맑은 고딕"/>
            </a:rPr>
            <a:t>이재성</a:t>
          </a:r>
        </a:p>
      </dgm:t>
    </dgm:pt>
    <dgm:pt modelId="{5A04EF90-0F09-4424-BA8F-063E80337D8E}" type="parTrans" cxnId="{095425F3-197C-4E69-84D5-0C51196EF1C6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4292CB0-011E-4706-9294-372AD5816BB9}" type="sibTrans" cxnId="{095425F3-197C-4E69-84D5-0C51196EF1C6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777E161-D0DE-4D31-91FE-E2AD8AAC6AA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en-US" altLang="ko-KR" noProof="0" dirty="0">
              <a:latin typeface="맑은 고딕"/>
              <a:ea typeface="맑은 고딕"/>
            </a:rPr>
            <a:t>최윤석</a:t>
          </a:r>
        </a:p>
      </dgm:t>
    </dgm:pt>
    <dgm:pt modelId="{50E45982-4B36-4BD3-ABAD-204FBA61FF0E}" type="parTrans" cxnId="{A341BC0D-6DD3-4979-9832-08DC41068DC6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B489039-8D8A-4FC2-9B37-994383FDE902}" type="sibTrans" cxnId="{A341BC0D-6DD3-4979-9832-08DC41068DC6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A0E3938A-38FD-4C6B-BC76-DCF294EE93D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en-US" altLang="ko-KR" noProof="0" dirty="0">
              <a:latin typeface="맑은 고딕"/>
              <a:ea typeface="맑은 고딕"/>
            </a:rPr>
            <a:t>최윤찬</a:t>
          </a:r>
        </a:p>
      </dgm:t>
    </dgm:pt>
    <dgm:pt modelId="{8655D1BC-F152-4DA3-90FE-11A6554E87C9}" type="parTrans" cxnId="{F1960191-6C4D-45E6-A70C-022CDEE00113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DE219E0-15AA-4B4B-9BED-F21993E27992}" type="sibTrans" cxnId="{F1960191-6C4D-45E6-A70C-022CDEE00113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638099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1003724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89662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4224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altLang="ko-KR" sz="3200" kern="1200" noProof="0" dirty="0">
              <a:latin typeface="맑은 고딕"/>
              <a:ea typeface="맑은 고딕"/>
            </a:rPr>
            <a:t>이재성</a:t>
          </a:r>
        </a:p>
      </dsp:txBody>
      <dsp:txXfrm>
        <a:off x="89662" y="2555700"/>
        <a:ext cx="2812500" cy="720000"/>
      </dsp:txXfrm>
    </dsp:sp>
    <dsp:sp modelId="{0E81F59E-BE24-4A43-8B4D-78AE486DB35A}">
      <dsp:nvSpPr>
        <dsp:cNvPr id="0" name=""/>
        <dsp:cNvSpPr/>
      </dsp:nvSpPr>
      <dsp:spPr>
        <a:xfrm>
          <a:off x="3942787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308412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394350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4224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altLang="ko-KR" sz="3200" kern="1200" noProof="0" dirty="0">
              <a:latin typeface="맑은 고딕"/>
              <a:ea typeface="맑은 고딕"/>
            </a:rPr>
            <a:t>최윤석</a:t>
          </a:r>
        </a:p>
      </dsp:txBody>
      <dsp:txXfrm>
        <a:off x="3394350" y="2555700"/>
        <a:ext cx="2812500" cy="720000"/>
      </dsp:txXfrm>
    </dsp:sp>
    <dsp:sp modelId="{81253FDF-02A1-40D1-89CA-3EA7AF168FD7}">
      <dsp:nvSpPr>
        <dsp:cNvPr id="0" name=""/>
        <dsp:cNvSpPr/>
      </dsp:nvSpPr>
      <dsp:spPr>
        <a:xfrm>
          <a:off x="7247475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7613100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699037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4224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altLang="ko-KR" sz="3200" kern="1200" noProof="0" dirty="0">
              <a:latin typeface="맑은 고딕"/>
              <a:ea typeface="맑은 고딕"/>
            </a:rPr>
            <a:t>최윤찬</a:t>
          </a:r>
        </a:p>
      </dsp:txBody>
      <dsp:txXfrm>
        <a:off x="6699037" y="2555700"/>
        <a:ext cx="281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아이콘 잎 레이블 목록"/>
  <dgm:desc val="관련 시각적 개체를 동반한 비순차적이거나 그룹화된 정보를 표시하는 데 사용합니다. 짧은 텍스트 캡션이 있는 아이콘이나 작은 그림에 적합합니다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A78010E-FBB5-4F8D-9C68-F62691F1106C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2020-12-09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5947BE2-B36E-4EF1-8905-BBAE66DB1CAF}" type="datetime1">
              <a:rPr lang="ko-KR" altLang="en-US" smtClean="0"/>
              <a:pPr/>
              <a:t>2020-12-09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733D7A2-C585-48BF-BF8C-C21FDC051F77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6BCB606-6265-409D-885A-4C41663D37EE}" type="datetime1">
              <a:rPr lang="ko-KR" altLang="en-US" smtClean="0"/>
              <a:pPr/>
              <a:t>2020-12-09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noProof="0"/>
              <a:pPr/>
              <a:t>‹#›</a:t>
            </a:fld>
            <a:endParaRPr lang="en-US" noProof="0" dirty="0"/>
          </a:p>
        </p:txBody>
      </p:sp>
      <p:grpSp>
        <p:nvGrpSpPr>
          <p:cNvPr id="7" name="그룹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자유형(F)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자유형(F)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0C89CA1-38B4-46D8-8A1A-D0598B4AB40E}" type="datetime1">
              <a:rPr lang="ko-KR" altLang="en-US" smtClean="0"/>
              <a:pPr/>
              <a:t>2020-12-09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2537250-428B-46FB-A35D-BE1A1A308D91}" type="datetime1">
              <a:rPr lang="ko-KR" altLang="en-US" smtClean="0"/>
              <a:pPr/>
              <a:t>2020-12-09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F8C2984-DAED-4565-BCF0-D6AF9627EA52}" type="datetime1">
              <a:rPr lang="ko-KR" altLang="en-US" smtClean="0"/>
              <a:pPr/>
              <a:t>2020-12-09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11B2E0-83C0-45AF-AB65-95027F060D28}" type="datetime1">
              <a:rPr lang="ko-KR" altLang="en-US" smtClean="0"/>
              <a:pPr/>
              <a:t>2020-12-09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noProof="0"/>
              <a:pPr/>
              <a:t>‹#›</a:t>
            </a:fld>
            <a:endParaRPr lang="en-US" noProof="0" dirty="0"/>
          </a:p>
        </p:txBody>
      </p:sp>
      <p:sp>
        <p:nvSpPr>
          <p:cNvPr id="7" name="자유형(F) 6" title="절단선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78F140D-AF63-49B9-A9E3-703B79E26672}" type="datetime1">
              <a:rPr lang="ko-KR" altLang="en-US" smtClean="0"/>
              <a:pPr/>
              <a:t>2020-12-09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6DD29B5-8DCA-4D67-8D0B-8599C9B12F01}" type="datetime1">
              <a:rPr lang="ko-KR" altLang="en-US" smtClean="0"/>
              <a:pPr/>
              <a:t>2020-12-09</a:t>
            </a:fld>
            <a:endParaRPr 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5961377-AA0B-4C2C-9A8D-46B1500F918B}" type="datetime1">
              <a:rPr lang="ko-KR" altLang="en-US" smtClean="0"/>
              <a:pPr/>
              <a:t>2020-12-09</a:t>
            </a:fld>
            <a:endParaRPr 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16ED8B-837C-4613-97D7-A9271D74C794}" type="datetime1">
              <a:rPr lang="ko-KR" altLang="en-US" smtClean="0"/>
              <a:pPr/>
              <a:t>2020-12-09</a:t>
            </a:fld>
            <a:endParaRPr 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 title="배경 도형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4F533B-C8AF-4127-B48C-C61608A46D52}" type="datetime1">
              <a:rPr lang="ko-KR" altLang="en-US" smtClean="0"/>
              <a:pPr/>
              <a:t>2020-12-09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noProof="0"/>
              <a:pPr/>
              <a:t>‹#›</a:t>
            </a:fld>
            <a:endParaRPr lang="en-US" noProof="0" dirty="0"/>
          </a:p>
        </p:txBody>
      </p:sp>
      <p:sp>
        <p:nvSpPr>
          <p:cNvPr id="9" name="직사각형 8" title="구분선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 title="배경 도형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0E9BFEB-10E1-4C82-8B0C-4127B442684C}" type="datetime1">
              <a:rPr lang="ko-KR" altLang="en-US" smtClean="0"/>
              <a:pPr/>
              <a:t>2020-12-09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noProof="0"/>
              <a:pPr/>
              <a:t>‹#›</a:t>
            </a:fld>
            <a:endParaRPr lang="en-US" noProof="0" dirty="0"/>
          </a:p>
        </p:txBody>
      </p:sp>
      <p:sp>
        <p:nvSpPr>
          <p:cNvPr id="9" name="직사각형 8" title="구분선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B2C60E2-A662-498F-B7D2-945FB53C2B54}" type="datetime1">
              <a:rPr lang="ko-KR" altLang="en-US" smtClean="0"/>
              <a:pPr/>
              <a:t>2020-12-09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9E57DC2-970A-4B3E-BB1C-7A09969E49DF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9" name="직사각형 8" title="보조 기사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3" name="그림 22" descr="꺾은선형 차트 그래픽 클로즈업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자유형: 도형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ko-KR" altLang="en-US" sz="3600" dirty="0">
                <a:solidFill>
                  <a:srgbClr val="FFFFFF"/>
                </a:solidFill>
                <a:latin typeface="맑은 고딕"/>
                <a:ea typeface="맑은 고딕"/>
              </a:rPr>
              <a:t>시스템 프로그램 PJ</a:t>
            </a:r>
            <a:endParaRPr lang="ko-KR" altLang="en-US" sz="36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spcAft>
                <a:spcPts val="600"/>
              </a:spcAft>
            </a:pPr>
            <a:r>
              <a:rPr lang="ko" altLang="en-US" sz="1800" dirty="0">
                <a:solidFill>
                  <a:srgbClr val="FFFFFF"/>
                </a:solidFill>
                <a:latin typeface="맑은 고딕"/>
                <a:ea typeface="맑은 고딕"/>
              </a:rPr>
              <a:t>최윤석, </a:t>
            </a:r>
            <a:r>
              <a:rPr lang="ko" altLang="en-US" sz="1800" dirty="0" err="1">
                <a:solidFill>
                  <a:srgbClr val="FFFFFF"/>
                </a:solidFill>
                <a:latin typeface="맑은 고딕"/>
                <a:ea typeface="맑은 고딕"/>
              </a:rPr>
              <a:t>최윤찬</a:t>
            </a:r>
            <a:r>
              <a:rPr lang="ko" altLang="en-US" sz="1800" dirty="0">
                <a:solidFill>
                  <a:srgbClr val="FFFFFF"/>
                </a:solidFill>
                <a:latin typeface="맑은 고딕"/>
                <a:ea typeface="맑은 고딕"/>
              </a:rPr>
              <a:t>, 이재성</a:t>
            </a:r>
            <a:endParaRPr lang="ko" altLang="en-US" sz="18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/>
          <a:lstStyle/>
          <a:p>
            <a:r>
              <a:rPr lang="ko-KR" altLang="en-US" dirty="0"/>
              <a:t>실행 결과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283BE9CE-E549-4B5D-9EF1-97EEFA2F7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2327" y="1352260"/>
            <a:ext cx="7487695" cy="4153480"/>
          </a:xfrm>
        </p:spPr>
      </p:pic>
    </p:spTree>
    <p:extLst>
      <p:ext uri="{BB962C8B-B14F-4D97-AF65-F5344CB8AC3E}">
        <p14:creationId xmlns:p14="http://schemas.microsoft.com/office/powerpoint/2010/main" val="2978218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/>
          <a:lstStyle/>
          <a:p>
            <a:r>
              <a:rPr lang="ko-KR" altLang="en-US" dirty="0"/>
              <a:t>개발 결과물을 사용하는 방법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9636DE-AF13-4379-A125-AE36B7C77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327" y="1350818"/>
            <a:ext cx="9866745" cy="43780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EE1E524-D47F-4A1D-87C4-40F4BAA34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947" y="1894723"/>
            <a:ext cx="6179553" cy="4175373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E3934079-9924-4C8A-B8A4-E1E7B014035C}"/>
              </a:ext>
            </a:extLst>
          </p:cNvPr>
          <p:cNvSpPr/>
          <p:nvPr/>
        </p:nvSpPr>
        <p:spPr>
          <a:xfrm>
            <a:off x="8597900" y="3290259"/>
            <a:ext cx="1493253" cy="1384300"/>
          </a:xfrm>
          <a:prstGeom prst="rightArrow">
            <a:avLst>
              <a:gd name="adj1" fmla="val 46226"/>
              <a:gd name="adj2" fmla="val 52041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tx1"/>
                </a:solidFill>
              </a:rPr>
              <a:t>다음</a:t>
            </a:r>
          </a:p>
        </p:txBody>
      </p:sp>
    </p:spTree>
    <p:extLst>
      <p:ext uri="{BB962C8B-B14F-4D97-AF65-F5344CB8AC3E}">
        <p14:creationId xmlns:p14="http://schemas.microsoft.com/office/powerpoint/2010/main" val="252277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/>
          <a:lstStyle/>
          <a:p>
            <a:r>
              <a:rPr lang="ko-KR" altLang="en-US" dirty="0"/>
              <a:t>개발 결과물을 사용하는 방법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9636DE-AF13-4379-A125-AE36B7C77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327" y="1350818"/>
            <a:ext cx="9866745" cy="43780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BAB9675-D218-4B03-89CB-5E04F74CC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337" y="1894723"/>
            <a:ext cx="6179553" cy="408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173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/>
          <a:lstStyle/>
          <a:p>
            <a:r>
              <a:rPr lang="ko-KR" altLang="en-US" dirty="0"/>
              <a:t>실행을 위한 프로세스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9636DE-AF13-4379-A125-AE36B7C77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327" y="1350818"/>
            <a:ext cx="9866745" cy="43780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ko-KR" altLang="en-US" dirty="0">
              <a:latin typeface="맑은 고딕"/>
              <a:ea typeface="맑은 고딕"/>
            </a:endParaRPr>
          </a:p>
          <a:p>
            <a:pPr marL="383540" indent="-383540"/>
            <a:r>
              <a:rPr lang="en-US" altLang="ko-KR" dirty="0"/>
              <a:t>Server.exe</a:t>
            </a:r>
          </a:p>
          <a:p>
            <a:pPr marL="0" indent="0">
              <a:buNone/>
            </a:pPr>
            <a:r>
              <a:rPr lang="en-US" altLang="ko-KR" dirty="0"/>
              <a:t>    - </a:t>
            </a:r>
            <a:r>
              <a:rPr lang="ko-KR" altLang="en-US" dirty="0"/>
              <a:t>부모프로세스</a:t>
            </a:r>
            <a:r>
              <a:rPr lang="en-US" altLang="ko-KR" dirty="0"/>
              <a:t>, Client, </a:t>
            </a:r>
            <a:r>
              <a:rPr lang="ko-KR" altLang="en-US" dirty="0"/>
              <a:t>서버</a:t>
            </a:r>
            <a:r>
              <a:rPr lang="en-US" altLang="ko-KR" dirty="0"/>
              <a:t>, </a:t>
            </a:r>
          </a:p>
          <a:p>
            <a:pPr marL="383540" indent="-383540"/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383540" indent="-383540"/>
            <a:r>
              <a:rPr lang="en-US" altLang="ko-KR" dirty="0"/>
              <a:t>Game.exe</a:t>
            </a:r>
          </a:p>
          <a:p>
            <a:pPr marL="0" indent="0">
              <a:buNone/>
            </a:pPr>
            <a:r>
              <a:rPr lang="en-US" altLang="ko-KR" dirty="0"/>
              <a:t>    - </a:t>
            </a:r>
            <a:r>
              <a:rPr lang="en-US" altLang="ko-KR" dirty="0" err="1"/>
              <a:t>ncurses</a:t>
            </a:r>
            <a:r>
              <a:rPr lang="en-US" altLang="ko-KR" dirty="0"/>
              <a:t>, </a:t>
            </a:r>
            <a:r>
              <a:rPr lang="ko-KR" altLang="en-US" dirty="0"/>
              <a:t>사용자</a:t>
            </a:r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A861E20-B41D-43AB-936D-20A6D51A6447}"/>
              </a:ext>
            </a:extLst>
          </p:cNvPr>
          <p:cNvSpPr/>
          <p:nvPr/>
        </p:nvSpPr>
        <p:spPr>
          <a:xfrm>
            <a:off x="6336633" y="1199626"/>
            <a:ext cx="4669724" cy="20301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69B6FBD-223C-42FE-AF10-59D741C5B0F2}"/>
              </a:ext>
            </a:extLst>
          </p:cNvPr>
          <p:cNvSpPr/>
          <p:nvPr/>
        </p:nvSpPr>
        <p:spPr>
          <a:xfrm>
            <a:off x="6336633" y="3951563"/>
            <a:ext cx="4669723" cy="203013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0EC04BF-4399-48F2-A311-2E80D29B880B}"/>
              </a:ext>
            </a:extLst>
          </p:cNvPr>
          <p:cNvSpPr/>
          <p:nvPr/>
        </p:nvSpPr>
        <p:spPr>
          <a:xfrm>
            <a:off x="8038441" y="945665"/>
            <a:ext cx="1534699" cy="45276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HY신명조" panose="02030600000101010101" pitchFamily="18" charset="-127"/>
                <a:ea typeface="HY신명조" panose="02030600000101010101" pitchFamily="18" charset="-127"/>
              </a:rPr>
              <a:t>Server.exe</a:t>
            </a:r>
            <a:endParaRPr lang="ko-KR" altLang="en-US" dirty="0">
              <a:solidFill>
                <a:schemeClr val="tx1"/>
              </a:solidFill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8526348-E298-43A8-99C9-543CFB6EE53C}"/>
              </a:ext>
            </a:extLst>
          </p:cNvPr>
          <p:cNvSpPr/>
          <p:nvPr/>
        </p:nvSpPr>
        <p:spPr>
          <a:xfrm>
            <a:off x="7907308" y="3754446"/>
            <a:ext cx="1528371" cy="45276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HY신명조" panose="02030600000101010101" pitchFamily="18" charset="-127"/>
                <a:ea typeface="HY신명조" panose="02030600000101010101" pitchFamily="18" charset="-127"/>
              </a:rPr>
              <a:t>Game.exe</a:t>
            </a:r>
            <a:endParaRPr lang="ko-KR" altLang="en-US" dirty="0">
              <a:solidFill>
                <a:schemeClr val="tx1"/>
              </a:solidFill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D00A855-2350-4741-A335-17A181962882}"/>
              </a:ext>
            </a:extLst>
          </p:cNvPr>
          <p:cNvSpPr/>
          <p:nvPr/>
        </p:nvSpPr>
        <p:spPr>
          <a:xfrm>
            <a:off x="6562368" y="1461747"/>
            <a:ext cx="1395663" cy="64168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부모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딜러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)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HY신명조" panose="02030600000101010101" pitchFamily="18" charset="-127"/>
                <a:ea typeface="HY신명조" panose="02030600000101010101" pitchFamily="18" charset="-127"/>
              </a:rPr>
              <a:t>process</a:t>
            </a:r>
            <a:endParaRPr lang="ko-KR" altLang="en-US" dirty="0">
              <a:solidFill>
                <a:schemeClr val="bg1"/>
              </a:solidFill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E9BC1F-D8A6-4A03-A89D-528635095C29}"/>
              </a:ext>
            </a:extLst>
          </p:cNvPr>
          <p:cNvSpPr/>
          <p:nvPr/>
        </p:nvSpPr>
        <p:spPr>
          <a:xfrm>
            <a:off x="7106653" y="2453824"/>
            <a:ext cx="1700463" cy="64168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HY신명조" panose="02030600000101010101" pitchFamily="18" charset="-127"/>
                <a:ea typeface="HY신명조" panose="02030600000101010101" pitchFamily="18" charset="-127"/>
              </a:rPr>
              <a:t>Client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자식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  <a:latin typeface="HY신명조" panose="02030600000101010101" pitchFamily="18" charset="-127"/>
                <a:ea typeface="HY신명조" panose="02030600000101010101" pitchFamily="18" charset="-127"/>
              </a:rPr>
              <a:t>process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F7ED76F-ECBB-4CD3-8ABE-378C0EAE6E8B}"/>
              </a:ext>
            </a:extLst>
          </p:cNvPr>
          <p:cNvSpPr/>
          <p:nvPr/>
        </p:nvSpPr>
        <p:spPr>
          <a:xfrm>
            <a:off x="9139387" y="1893851"/>
            <a:ext cx="1534699" cy="64168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서버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C0BCC94-7533-48A9-AE72-12B38AED17D1}"/>
              </a:ext>
            </a:extLst>
          </p:cNvPr>
          <p:cNvSpPr/>
          <p:nvPr/>
        </p:nvSpPr>
        <p:spPr>
          <a:xfrm>
            <a:off x="6794404" y="4476248"/>
            <a:ext cx="1264692" cy="6256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HY신명조" panose="02030600000101010101" pitchFamily="18" charset="-127"/>
                <a:ea typeface="HY신명조" panose="02030600000101010101" pitchFamily="18" charset="-127"/>
              </a:rPr>
              <a:t>ncurses</a:t>
            </a:r>
            <a:endParaRPr lang="ko-KR" altLang="en-US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D36CAD4-B729-4AC7-80C9-1C3ED883D04A}"/>
              </a:ext>
            </a:extLst>
          </p:cNvPr>
          <p:cNvSpPr/>
          <p:nvPr/>
        </p:nvSpPr>
        <p:spPr>
          <a:xfrm>
            <a:off x="9139387" y="4894961"/>
            <a:ext cx="1264692" cy="6256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사용자</a:t>
            </a:r>
          </a:p>
        </p:txBody>
      </p:sp>
    </p:spTree>
    <p:extLst>
      <p:ext uri="{BB962C8B-B14F-4D97-AF65-F5344CB8AC3E}">
        <p14:creationId xmlns:p14="http://schemas.microsoft.com/office/powerpoint/2010/main" val="4040569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/>
          <a:lstStyle/>
          <a:p>
            <a:r>
              <a:rPr lang="ko-KR" altLang="en-US" dirty="0"/>
              <a:t>개발 중 사용된 추가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9636DE-AF13-4379-A125-AE36B7C77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327" y="1350818"/>
            <a:ext cx="9866745" cy="43780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ko-KR" altLang="en-US" dirty="0">
              <a:latin typeface="맑은 고딕"/>
              <a:ea typeface="맑은 고딕"/>
            </a:endParaRPr>
          </a:p>
          <a:p>
            <a:pPr marL="383540" indent="-383540"/>
            <a:r>
              <a:rPr lang="en-US" altLang="ko-KR" dirty="0" err="1"/>
              <a:t>Forck</a:t>
            </a:r>
            <a:r>
              <a:rPr lang="en-US" altLang="ko-KR" dirty="0"/>
              <a:t>()</a:t>
            </a:r>
            <a:r>
              <a:rPr lang="ko-KR" altLang="en-US" dirty="0"/>
              <a:t>함수를 이용한 서버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Client, </a:t>
            </a:r>
            <a:r>
              <a:rPr lang="ko-KR" altLang="en-US" dirty="0" err="1"/>
              <a:t>부모프로세서간의</a:t>
            </a:r>
            <a:r>
              <a:rPr lang="ko-KR" altLang="en-US" dirty="0"/>
              <a:t> 통신 추가</a:t>
            </a:r>
            <a:endParaRPr lang="en-US" altLang="ko-KR" dirty="0"/>
          </a:p>
          <a:p>
            <a:pPr marL="383540" indent="-383540"/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383540" indent="-383540"/>
            <a:r>
              <a:rPr lang="en-US" altLang="ko-KR" dirty="0" err="1"/>
              <a:t>ncurses</a:t>
            </a:r>
            <a:r>
              <a:rPr lang="ko-KR" altLang="en-US" dirty="0"/>
              <a:t>를 사용한 출력 값 추가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r>
              <a:rPr lang="ko-KR" altLang="en-US" dirty="0"/>
              <a:t>공유메모리를 사용한 서버와 </a:t>
            </a:r>
            <a:r>
              <a:rPr lang="en-US" altLang="ko-KR" dirty="0"/>
              <a:t>client</a:t>
            </a:r>
            <a:r>
              <a:rPr lang="ko-KR" altLang="en-US" dirty="0"/>
              <a:t>간의 데이터 통신</a:t>
            </a:r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8876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6F07A5D-85AF-470C-8B56-DC2EDC980917}"/>
              </a:ext>
            </a:extLst>
          </p:cNvPr>
          <p:cNvSpPr/>
          <p:nvPr/>
        </p:nvSpPr>
        <p:spPr>
          <a:xfrm>
            <a:off x="2839452" y="4721529"/>
            <a:ext cx="9224178" cy="19996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5CC9C09-AC31-4607-85B7-8E90AE309A59}"/>
              </a:ext>
            </a:extLst>
          </p:cNvPr>
          <p:cNvSpPr/>
          <p:nvPr/>
        </p:nvSpPr>
        <p:spPr>
          <a:xfrm>
            <a:off x="2839452" y="394675"/>
            <a:ext cx="9224178" cy="40814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62A27A2-F86D-47A5-91DA-28502EE8C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47650"/>
            <a:ext cx="9601200" cy="1485900"/>
          </a:xfrm>
        </p:spPr>
        <p:txBody>
          <a:bodyPr/>
          <a:lstStyle/>
          <a:p>
            <a:r>
              <a:rPr lang="ko-KR" altLang="en-US" dirty="0"/>
              <a:t>구성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357625B-C900-41AC-ADC6-515939C33FEC}"/>
              </a:ext>
            </a:extLst>
          </p:cNvPr>
          <p:cNvSpPr/>
          <p:nvPr/>
        </p:nvSpPr>
        <p:spPr>
          <a:xfrm>
            <a:off x="4868178" y="509711"/>
            <a:ext cx="3342286" cy="88608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서버</a:t>
            </a:r>
          </a:p>
        </p:txBody>
      </p:sp>
      <p:sp>
        <p:nvSpPr>
          <p:cNvPr id="5" name="순서도: 판단 4">
            <a:extLst>
              <a:ext uri="{FF2B5EF4-FFF2-40B4-BE49-F238E27FC236}">
                <a16:creationId xmlns:a16="http://schemas.microsoft.com/office/drawing/2014/main" id="{43D84DA3-1FF4-466D-818E-3F6D17417347}"/>
              </a:ext>
            </a:extLst>
          </p:cNvPr>
          <p:cNvSpPr/>
          <p:nvPr/>
        </p:nvSpPr>
        <p:spPr>
          <a:xfrm>
            <a:off x="5424347" y="1833443"/>
            <a:ext cx="2217760" cy="1485900"/>
          </a:xfrm>
          <a:prstGeom prst="flowChartDecisi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Fork()</a:t>
            </a:r>
            <a:endParaRPr lang="ko-KR" altLang="en-US" sz="2000" b="1" dirty="0">
              <a:solidFill>
                <a:schemeClr val="tx1"/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F1241BF2-0088-4023-AD35-856FC4AECB81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6533227" y="1395793"/>
            <a:ext cx="6094" cy="43765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3D38C444-68BB-46D5-9357-DF2A1AFFF74C}"/>
              </a:ext>
            </a:extLst>
          </p:cNvPr>
          <p:cNvCxnSpPr>
            <a:cxnSpLocks/>
            <a:stCxn id="5" idx="1"/>
            <a:endCxn id="80" idx="0"/>
          </p:cNvCxnSpPr>
          <p:nvPr/>
        </p:nvCxnSpPr>
        <p:spPr>
          <a:xfrm rot="10800000" flipV="1">
            <a:off x="4052661" y="2576393"/>
            <a:ext cx="1371687" cy="1132974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B2E2A54F-F2B9-4164-9134-E021CE9FA46E}"/>
              </a:ext>
            </a:extLst>
          </p:cNvPr>
          <p:cNvCxnSpPr>
            <a:cxnSpLocks/>
            <a:stCxn id="5" idx="3"/>
            <a:endCxn id="83" idx="0"/>
          </p:cNvCxnSpPr>
          <p:nvPr/>
        </p:nvCxnSpPr>
        <p:spPr>
          <a:xfrm>
            <a:off x="7642107" y="2576393"/>
            <a:ext cx="1429383" cy="1132972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4B25DCA9-959E-4176-B784-06413E42FB96}"/>
              </a:ext>
            </a:extLst>
          </p:cNvPr>
          <p:cNvCxnSpPr>
            <a:cxnSpLocks/>
            <a:endCxn id="81" idx="0"/>
          </p:cNvCxnSpPr>
          <p:nvPr/>
        </p:nvCxnSpPr>
        <p:spPr>
          <a:xfrm>
            <a:off x="5761577" y="3514354"/>
            <a:ext cx="1" cy="1950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BF84A49-7B43-4B7B-8640-883C7F496880}"/>
              </a:ext>
            </a:extLst>
          </p:cNvPr>
          <p:cNvSpPr/>
          <p:nvPr/>
        </p:nvSpPr>
        <p:spPr>
          <a:xfrm>
            <a:off x="3300672" y="3709367"/>
            <a:ext cx="1503975" cy="68178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부모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딜러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638CD8DB-0487-4B53-83F3-5BA67484DB96}"/>
              </a:ext>
            </a:extLst>
          </p:cNvPr>
          <p:cNvSpPr/>
          <p:nvPr/>
        </p:nvSpPr>
        <p:spPr>
          <a:xfrm>
            <a:off x="5009590" y="3709366"/>
            <a:ext cx="1503975" cy="6817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자식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3C0AD409-D9AD-4BE2-8F45-3CABAA47F1C6}"/>
              </a:ext>
            </a:extLst>
          </p:cNvPr>
          <p:cNvSpPr/>
          <p:nvPr/>
        </p:nvSpPr>
        <p:spPr>
          <a:xfrm>
            <a:off x="6626916" y="3709365"/>
            <a:ext cx="1503975" cy="6817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자식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C06E2AF5-BB4A-4162-8E8A-F0E07EC775E5}"/>
              </a:ext>
            </a:extLst>
          </p:cNvPr>
          <p:cNvSpPr/>
          <p:nvPr/>
        </p:nvSpPr>
        <p:spPr>
          <a:xfrm>
            <a:off x="8319502" y="3709365"/>
            <a:ext cx="1503975" cy="6817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자식</a:t>
            </a:r>
          </a:p>
        </p:txBody>
      </p: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22E7CB7F-F2EF-42B1-ABE8-640772285A6A}"/>
              </a:ext>
            </a:extLst>
          </p:cNvPr>
          <p:cNvCxnSpPr>
            <a:cxnSpLocks/>
            <a:endCxn id="82" idx="0"/>
          </p:cNvCxnSpPr>
          <p:nvPr/>
        </p:nvCxnSpPr>
        <p:spPr>
          <a:xfrm>
            <a:off x="7378904" y="3514354"/>
            <a:ext cx="0" cy="1950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96DF8D92-1664-44A3-AC79-2D8CE7A43090}"/>
              </a:ext>
            </a:extLst>
          </p:cNvPr>
          <p:cNvCxnSpPr>
            <a:cxnSpLocks/>
          </p:cNvCxnSpPr>
          <p:nvPr/>
        </p:nvCxnSpPr>
        <p:spPr>
          <a:xfrm>
            <a:off x="5761577" y="3514354"/>
            <a:ext cx="161732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연결선 116">
            <a:extLst>
              <a:ext uri="{FF2B5EF4-FFF2-40B4-BE49-F238E27FC236}">
                <a16:creationId xmlns:a16="http://schemas.microsoft.com/office/drawing/2014/main" id="{CC61FECD-4092-4FBD-BFDB-A50F6CBF1AFB}"/>
              </a:ext>
            </a:extLst>
          </p:cNvPr>
          <p:cNvCxnSpPr>
            <a:stCxn id="5" idx="2"/>
          </p:cNvCxnSpPr>
          <p:nvPr/>
        </p:nvCxnSpPr>
        <p:spPr>
          <a:xfrm>
            <a:off x="6533227" y="3319343"/>
            <a:ext cx="0" cy="1950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>
            <a:extLst>
              <a:ext uri="{FF2B5EF4-FFF2-40B4-BE49-F238E27FC236}">
                <a16:creationId xmlns:a16="http://schemas.microsoft.com/office/drawing/2014/main" id="{F9C02323-BF17-4609-ABE7-47A4C872E2AB}"/>
              </a:ext>
            </a:extLst>
          </p:cNvPr>
          <p:cNvCxnSpPr>
            <a:cxnSpLocks/>
            <a:stCxn id="81" idx="2"/>
            <a:endCxn id="128" idx="0"/>
          </p:cNvCxnSpPr>
          <p:nvPr/>
        </p:nvCxnSpPr>
        <p:spPr>
          <a:xfrm>
            <a:off x="5761578" y="4391155"/>
            <a:ext cx="0" cy="4451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>
            <a:extLst>
              <a:ext uri="{FF2B5EF4-FFF2-40B4-BE49-F238E27FC236}">
                <a16:creationId xmlns:a16="http://schemas.microsoft.com/office/drawing/2014/main" id="{3468ECA3-CB76-4B54-BEB2-8E514B8F5D06}"/>
              </a:ext>
            </a:extLst>
          </p:cNvPr>
          <p:cNvCxnSpPr>
            <a:cxnSpLocks/>
            <a:stCxn id="82" idx="2"/>
            <a:endCxn id="130" idx="0"/>
          </p:cNvCxnSpPr>
          <p:nvPr/>
        </p:nvCxnSpPr>
        <p:spPr>
          <a:xfrm>
            <a:off x="7378904" y="4391154"/>
            <a:ext cx="0" cy="4511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연결선 124">
            <a:extLst>
              <a:ext uri="{FF2B5EF4-FFF2-40B4-BE49-F238E27FC236}">
                <a16:creationId xmlns:a16="http://schemas.microsoft.com/office/drawing/2014/main" id="{17A71A97-7D39-4D60-AF39-66B5C903662A}"/>
              </a:ext>
            </a:extLst>
          </p:cNvPr>
          <p:cNvCxnSpPr>
            <a:cxnSpLocks/>
            <a:stCxn id="83" idx="2"/>
            <a:endCxn id="133" idx="0"/>
          </p:cNvCxnSpPr>
          <p:nvPr/>
        </p:nvCxnSpPr>
        <p:spPr>
          <a:xfrm flipH="1">
            <a:off x="9071489" y="4391154"/>
            <a:ext cx="1" cy="4511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2847C205-1E6F-4C6A-AD80-1D8E133E3AD8}"/>
              </a:ext>
            </a:extLst>
          </p:cNvPr>
          <p:cNvSpPr/>
          <p:nvPr/>
        </p:nvSpPr>
        <p:spPr>
          <a:xfrm>
            <a:off x="5009590" y="4836328"/>
            <a:ext cx="1503975" cy="6817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ncurses</a:t>
            </a:r>
            <a:endParaRPr lang="ko-KR" altLang="en-US" b="1" dirty="0">
              <a:solidFill>
                <a:schemeClr val="tx1"/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8EB02900-E903-492A-B424-1184566B58B1}"/>
              </a:ext>
            </a:extLst>
          </p:cNvPr>
          <p:cNvSpPr/>
          <p:nvPr/>
        </p:nvSpPr>
        <p:spPr>
          <a:xfrm>
            <a:off x="6626916" y="4842336"/>
            <a:ext cx="1503975" cy="6817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ncurses</a:t>
            </a:r>
            <a:endParaRPr lang="ko-KR" altLang="en-US" b="1" dirty="0">
              <a:solidFill>
                <a:schemeClr val="tx1"/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B21AB084-F348-44C3-8358-3BBFE738DB04}"/>
              </a:ext>
            </a:extLst>
          </p:cNvPr>
          <p:cNvSpPr/>
          <p:nvPr/>
        </p:nvSpPr>
        <p:spPr>
          <a:xfrm>
            <a:off x="8319501" y="4842337"/>
            <a:ext cx="1503975" cy="6817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ncurses</a:t>
            </a:r>
            <a:endParaRPr lang="ko-KR" altLang="en-US" b="1" dirty="0">
              <a:solidFill>
                <a:schemeClr val="tx1"/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139" name="직선 연결선 138">
            <a:extLst>
              <a:ext uri="{FF2B5EF4-FFF2-40B4-BE49-F238E27FC236}">
                <a16:creationId xmlns:a16="http://schemas.microsoft.com/office/drawing/2014/main" id="{4134DC8F-DF84-472F-B821-CAC2F545BD46}"/>
              </a:ext>
            </a:extLst>
          </p:cNvPr>
          <p:cNvCxnSpPr>
            <a:cxnSpLocks/>
            <a:stCxn id="128" idx="2"/>
            <a:endCxn id="149" idx="0"/>
          </p:cNvCxnSpPr>
          <p:nvPr/>
        </p:nvCxnSpPr>
        <p:spPr>
          <a:xfrm>
            <a:off x="5761578" y="5518117"/>
            <a:ext cx="0" cy="4451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직선 연결선 140">
            <a:extLst>
              <a:ext uri="{FF2B5EF4-FFF2-40B4-BE49-F238E27FC236}">
                <a16:creationId xmlns:a16="http://schemas.microsoft.com/office/drawing/2014/main" id="{006F690D-3BDE-45CF-9BAA-820EFAC0E520}"/>
              </a:ext>
            </a:extLst>
          </p:cNvPr>
          <p:cNvCxnSpPr>
            <a:cxnSpLocks/>
            <a:stCxn id="130" idx="2"/>
            <a:endCxn id="150" idx="0"/>
          </p:cNvCxnSpPr>
          <p:nvPr/>
        </p:nvCxnSpPr>
        <p:spPr>
          <a:xfrm>
            <a:off x="7378904" y="5524125"/>
            <a:ext cx="0" cy="4391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>
            <a:extLst>
              <a:ext uri="{FF2B5EF4-FFF2-40B4-BE49-F238E27FC236}">
                <a16:creationId xmlns:a16="http://schemas.microsoft.com/office/drawing/2014/main" id="{D1C3C86F-5D6C-41D0-BA98-E5DB974CB1C6}"/>
              </a:ext>
            </a:extLst>
          </p:cNvPr>
          <p:cNvCxnSpPr>
            <a:cxnSpLocks/>
            <a:stCxn id="133" idx="2"/>
            <a:endCxn id="152" idx="0"/>
          </p:cNvCxnSpPr>
          <p:nvPr/>
        </p:nvCxnSpPr>
        <p:spPr>
          <a:xfrm flipH="1">
            <a:off x="9071488" y="5524126"/>
            <a:ext cx="1" cy="439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직사각형 148">
            <a:extLst>
              <a:ext uri="{FF2B5EF4-FFF2-40B4-BE49-F238E27FC236}">
                <a16:creationId xmlns:a16="http://schemas.microsoft.com/office/drawing/2014/main" id="{57BD5AA1-8016-4480-BA6A-DF3633A1AC18}"/>
              </a:ext>
            </a:extLst>
          </p:cNvPr>
          <p:cNvSpPr/>
          <p:nvPr/>
        </p:nvSpPr>
        <p:spPr>
          <a:xfrm>
            <a:off x="5009590" y="5963290"/>
            <a:ext cx="1503975" cy="6817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j-ea"/>
                <a:ea typeface="+mj-ea"/>
              </a:rPr>
              <a:t>사용자</a:t>
            </a:r>
            <a:endParaRPr lang="ko-KR" altLang="en-US" b="1" dirty="0">
              <a:solidFill>
                <a:schemeClr val="tx1"/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DA631225-1AFB-443C-853B-47550743ECFA}"/>
              </a:ext>
            </a:extLst>
          </p:cNvPr>
          <p:cNvSpPr/>
          <p:nvPr/>
        </p:nvSpPr>
        <p:spPr>
          <a:xfrm>
            <a:off x="6626916" y="5963290"/>
            <a:ext cx="1503975" cy="6817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j-ea"/>
                <a:ea typeface="+mj-ea"/>
              </a:rPr>
              <a:t>사용자</a:t>
            </a:r>
            <a:endParaRPr lang="ko-KR" altLang="en-US" b="1" dirty="0">
              <a:solidFill>
                <a:schemeClr val="tx1"/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2D95B646-6F21-45C2-BEA3-F90187707776}"/>
              </a:ext>
            </a:extLst>
          </p:cNvPr>
          <p:cNvSpPr/>
          <p:nvPr/>
        </p:nvSpPr>
        <p:spPr>
          <a:xfrm>
            <a:off x="8319500" y="5963290"/>
            <a:ext cx="1503975" cy="6817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j-ea"/>
                <a:ea typeface="+mj-ea"/>
              </a:rPr>
              <a:t>사용자</a:t>
            </a:r>
          </a:p>
        </p:txBody>
      </p:sp>
      <p:sp>
        <p:nvSpPr>
          <p:cNvPr id="159" name="설명선: 선 158">
            <a:extLst>
              <a:ext uri="{FF2B5EF4-FFF2-40B4-BE49-F238E27FC236}">
                <a16:creationId xmlns:a16="http://schemas.microsoft.com/office/drawing/2014/main" id="{D64A0B71-B5FB-4833-BB0F-BE8C86D990BA}"/>
              </a:ext>
            </a:extLst>
          </p:cNvPr>
          <p:cNvSpPr/>
          <p:nvPr/>
        </p:nvSpPr>
        <p:spPr>
          <a:xfrm>
            <a:off x="10308893" y="5275483"/>
            <a:ext cx="1010653" cy="521875"/>
          </a:xfrm>
          <a:prstGeom prst="borderCallout1">
            <a:avLst>
              <a:gd name="adj1" fmla="val 46415"/>
              <a:gd name="adj2" fmla="val 1191"/>
              <a:gd name="adj3" fmla="val -10457"/>
              <a:gd name="adj4" fmla="val -46269"/>
            </a:avLst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160" name="설명선: 선 159">
            <a:extLst>
              <a:ext uri="{FF2B5EF4-FFF2-40B4-BE49-F238E27FC236}">
                <a16:creationId xmlns:a16="http://schemas.microsoft.com/office/drawing/2014/main" id="{FD9189C6-8B58-4ABE-97AC-404B9EB56A1D}"/>
              </a:ext>
            </a:extLst>
          </p:cNvPr>
          <p:cNvSpPr/>
          <p:nvPr/>
        </p:nvSpPr>
        <p:spPr>
          <a:xfrm>
            <a:off x="10233227" y="3396173"/>
            <a:ext cx="1429383" cy="859378"/>
          </a:xfrm>
          <a:prstGeom prst="borderCallout1">
            <a:avLst>
              <a:gd name="adj1" fmla="val 46415"/>
              <a:gd name="adj2" fmla="val 1191"/>
              <a:gd name="adj3" fmla="val 79558"/>
              <a:gd name="adj4" fmla="val -27847"/>
            </a:avLst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카드정보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공유메모리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1" name="설명선: 선 160">
            <a:extLst>
              <a:ext uri="{FF2B5EF4-FFF2-40B4-BE49-F238E27FC236}">
                <a16:creationId xmlns:a16="http://schemas.microsoft.com/office/drawing/2014/main" id="{F55092A9-8AD5-4C91-B8A1-3BB8B46DB6EE}"/>
              </a:ext>
            </a:extLst>
          </p:cNvPr>
          <p:cNvSpPr/>
          <p:nvPr/>
        </p:nvSpPr>
        <p:spPr>
          <a:xfrm>
            <a:off x="9520808" y="2482514"/>
            <a:ext cx="1160921" cy="521875"/>
          </a:xfrm>
          <a:prstGeom prst="borderCallout1">
            <a:avLst>
              <a:gd name="adj1" fmla="val 46415"/>
              <a:gd name="adj2" fmla="val 1191"/>
              <a:gd name="adj3" fmla="val 112500"/>
              <a:gd name="adj4" fmla="val -37773"/>
            </a:avLst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다중연결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EDAD4D5-BEE9-4699-875E-9FE795E31A12}"/>
              </a:ext>
            </a:extLst>
          </p:cNvPr>
          <p:cNvSpPr/>
          <p:nvPr/>
        </p:nvSpPr>
        <p:spPr>
          <a:xfrm>
            <a:off x="8694820" y="136822"/>
            <a:ext cx="2574578" cy="51570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Serv.exe</a:t>
            </a:r>
            <a:endParaRPr lang="ko-KR" altLang="en-US" dirty="0">
              <a:solidFill>
                <a:schemeClr val="tx1"/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D934E4E-1417-4F40-A587-4BF50F215EBA}"/>
              </a:ext>
            </a:extLst>
          </p:cNvPr>
          <p:cNvSpPr/>
          <p:nvPr/>
        </p:nvSpPr>
        <p:spPr>
          <a:xfrm>
            <a:off x="2966063" y="4552211"/>
            <a:ext cx="1642431" cy="51570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Game.exe</a:t>
            </a:r>
            <a:endParaRPr lang="ko-KR" altLang="en-US" dirty="0">
              <a:solidFill>
                <a:schemeClr val="tx1"/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1070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9636DE-AF13-4379-A125-AE36B7C77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327" y="1350818"/>
            <a:ext cx="9866745" cy="43780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endParaRPr lang="ko-KR" altLang="en-US" dirty="0">
              <a:latin typeface="맑은 고딕"/>
              <a:ea typeface="맑은 고딕"/>
            </a:endParaRPr>
          </a:p>
          <a:p>
            <a:pPr marL="383540" indent="-383540"/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 </a:t>
            </a:r>
            <a:r>
              <a:rPr lang="en-US" altLang="ko-KR" dirty="0" err="1"/>
              <a:t>Black_Jack</a:t>
            </a:r>
            <a:r>
              <a:rPr lang="en-US" altLang="ko-KR" dirty="0"/>
              <a:t> </a:t>
            </a:r>
            <a:r>
              <a:rPr lang="ko-KR" altLang="en-US" dirty="0"/>
              <a:t>게임을 구현하는 것은 성공 하였으나 다음 사유로 인하여 아쉽게 다중 접속을 이용한 </a:t>
            </a:r>
            <a:r>
              <a:rPr lang="en-US" altLang="ko-KR" dirty="0" err="1"/>
              <a:t>Black_Jack</a:t>
            </a:r>
            <a:r>
              <a:rPr lang="ko-KR" altLang="en-US" dirty="0"/>
              <a:t> 게임 구현에 실패하였습니다</a:t>
            </a:r>
            <a:r>
              <a:rPr lang="en-US" altLang="ko-KR" dirty="0"/>
              <a:t>…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FAC9C1-7BDB-41B0-AC45-BFFDB8E5B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022" y="2757977"/>
            <a:ext cx="4351007" cy="257925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B577B87-2AD3-48BD-9A47-BE1F73B0D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600" y="2458293"/>
            <a:ext cx="4958773" cy="224364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3C5BCF1-BD58-4040-BC41-BD2ADD8099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6122" y="3963651"/>
            <a:ext cx="4798011" cy="274716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5BFDD3E-B08C-4242-8FE0-A951224113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7399" y="3825528"/>
            <a:ext cx="4958773" cy="262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492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00BF30-1D1E-48DD-8864-C8E2F1FD9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3053" y="281709"/>
            <a:ext cx="7223049" cy="735445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latin typeface="맑은 고딕"/>
                <a:ea typeface="맑은 고딕"/>
              </a:rPr>
              <a:t>구현 실패 이유 및 아쉬운 점</a:t>
            </a:r>
            <a:endParaRPr lang="ko-KR" altLang="en-US" sz="4000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213E8A8-1763-44AB-B556-F4FFC3169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6873" y="1443184"/>
            <a:ext cx="9601200" cy="43895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endParaRPr lang="ko-KR" altLang="en-US" dirty="0">
              <a:latin typeface="맑은 고딕"/>
              <a:ea typeface="맑은 고딕"/>
            </a:endParaRPr>
          </a:p>
          <a:p>
            <a:pPr marL="383540" indent="-383540"/>
            <a:endParaRPr lang="ko-KR" altLang="en-US" dirty="0">
              <a:latin typeface="맑은 고딕"/>
              <a:ea typeface="맑은 고딕"/>
            </a:endParaRPr>
          </a:p>
          <a:p>
            <a:pPr marL="383540" indent="-383540"/>
            <a:r>
              <a:rPr lang="ko-KR" altLang="en-US" dirty="0">
                <a:latin typeface="맑은 고딕"/>
                <a:ea typeface="맑은 고딕"/>
              </a:rPr>
              <a:t>각각의 코드는 OK</a:t>
            </a:r>
          </a:p>
          <a:p>
            <a:pPr marL="383540" indent="-383540"/>
            <a:endParaRPr lang="ko-KR" altLang="en-US" dirty="0">
              <a:latin typeface="맑은 고딕"/>
              <a:ea typeface="맑은 고딕"/>
            </a:endParaRPr>
          </a:p>
          <a:p>
            <a:pPr marL="383540" indent="-383540"/>
            <a:r>
              <a:rPr lang="ko-KR" altLang="en-US" dirty="0">
                <a:latin typeface="맑은 고딕"/>
                <a:ea typeface="맑은 고딕"/>
              </a:rPr>
              <a:t>서버 구현 실패</a:t>
            </a:r>
            <a:endParaRPr lang="ko-KR" altLang="en-US" dirty="0"/>
          </a:p>
          <a:p>
            <a:pPr marL="0" indent="0">
              <a:buNone/>
            </a:pPr>
            <a:r>
              <a:rPr lang="ko-KR" altLang="en-US" dirty="0">
                <a:latin typeface="맑은 고딕"/>
                <a:ea typeface="맑은 고딕"/>
              </a:rPr>
              <a:t>    - </a:t>
            </a:r>
            <a:r>
              <a:rPr lang="ko-KR" altLang="en-US" dirty="0" err="1">
                <a:latin typeface="맑은 고딕"/>
                <a:ea typeface="맑은 고딕"/>
              </a:rPr>
              <a:t>pid</a:t>
            </a:r>
            <a:r>
              <a:rPr lang="ko-KR" altLang="en-US" dirty="0">
                <a:latin typeface="맑은 고딕"/>
                <a:ea typeface="맑은 고딕"/>
              </a:rPr>
              <a:t>, 공유메모리 관리</a:t>
            </a:r>
          </a:p>
          <a:p>
            <a:pPr marL="0" indent="0">
              <a:buNone/>
            </a:pPr>
            <a:r>
              <a:rPr lang="ko-KR" altLang="en-US" dirty="0">
                <a:latin typeface="맑은 고딕"/>
                <a:ea typeface="맑은 고딕"/>
              </a:rPr>
              <a:t>    </a:t>
            </a:r>
          </a:p>
          <a:p>
            <a:pPr marL="383540" indent="-383540"/>
            <a:r>
              <a:rPr lang="ko-KR" altLang="en-US" dirty="0">
                <a:latin typeface="맑은 고딕"/>
                <a:ea typeface="맑은 고딕"/>
              </a:rPr>
              <a:t>오픈 소스 활용 미숙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3868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/>
          <a:lstStyle/>
          <a:p>
            <a:r>
              <a:rPr lang="ko-KR" altLang="en-US" dirty="0"/>
              <a:t>개발 중 알게 된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9636DE-AF13-4379-A125-AE36B7C77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327" y="1350818"/>
            <a:ext cx="9866745" cy="43780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r>
              <a:rPr lang="en-US" altLang="ko-KR" dirty="0">
                <a:latin typeface="맑은 고딕"/>
                <a:ea typeface="맑은 고딕"/>
              </a:rPr>
              <a:t>1. </a:t>
            </a:r>
            <a:r>
              <a:rPr lang="ko-KR" altLang="en-US" dirty="0">
                <a:latin typeface="맑은 고딕"/>
                <a:ea typeface="맑은 고딕"/>
              </a:rPr>
              <a:t>파이프를 사용하여 구조체 전체를 전달할 수가 없었습니다</a:t>
            </a:r>
            <a:r>
              <a:rPr lang="en-US" altLang="ko-KR" dirty="0">
                <a:latin typeface="맑은 고딕"/>
                <a:ea typeface="맑은 고딕"/>
              </a:rPr>
              <a:t>. </a:t>
            </a:r>
          </a:p>
          <a:p>
            <a:pPr marL="0" indent="0">
              <a:buNone/>
            </a:pPr>
            <a:r>
              <a:rPr lang="en-US" altLang="ko-KR" dirty="0">
                <a:latin typeface="맑은 고딕"/>
                <a:ea typeface="맑은 고딕"/>
              </a:rPr>
              <a:t>     - </a:t>
            </a:r>
            <a:r>
              <a:rPr lang="ko-KR" altLang="en-US" dirty="0" err="1">
                <a:latin typeface="맑은 고딕"/>
                <a:ea typeface="맑은 고딕"/>
              </a:rPr>
              <a:t>대처법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en-US" altLang="ko-KR" dirty="0">
                <a:latin typeface="맑은 고딕"/>
                <a:ea typeface="맑은 고딕"/>
              </a:rPr>
              <a:t>: </a:t>
            </a:r>
            <a:r>
              <a:rPr lang="ko-KR" altLang="en-US" dirty="0">
                <a:latin typeface="맑은 고딕"/>
                <a:ea typeface="맑은 고딕"/>
              </a:rPr>
              <a:t>공유메모리를 이용한 방법 시도</a:t>
            </a:r>
            <a:r>
              <a:rPr lang="en-US" altLang="ko-KR" dirty="0">
                <a:latin typeface="맑은 고딕"/>
                <a:ea typeface="맑은 고딕"/>
              </a:rPr>
              <a:t>.</a:t>
            </a:r>
          </a:p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r>
              <a:rPr lang="en-US" altLang="ko-KR" dirty="0">
                <a:latin typeface="맑은 고딕"/>
                <a:ea typeface="맑은 고딕"/>
              </a:rPr>
              <a:t>2. </a:t>
            </a:r>
            <a:r>
              <a:rPr lang="ko-KR" altLang="en-US" dirty="0">
                <a:latin typeface="맑은 고딕"/>
                <a:ea typeface="맑은 고딕"/>
              </a:rPr>
              <a:t>너무 많은 공유메모리 할당을 했을 경우 운영체제에 무리가 가서 제대로 된 실행 불가능</a:t>
            </a:r>
            <a:r>
              <a:rPr lang="en-US" altLang="ko-KR" dirty="0">
                <a:latin typeface="맑은 고딕"/>
                <a:ea typeface="맑은 고딕"/>
              </a:rPr>
              <a:t>, </a:t>
            </a:r>
            <a:r>
              <a:rPr lang="ko-KR" altLang="en-US" dirty="0">
                <a:latin typeface="맑은 고딕"/>
                <a:ea typeface="맑은 고딕"/>
              </a:rPr>
              <a:t>우분투 속도 저하</a:t>
            </a:r>
            <a:r>
              <a:rPr lang="en-US" altLang="ko-KR" dirty="0">
                <a:latin typeface="맑은 고딕"/>
                <a:ea typeface="맑은 고딕"/>
              </a:rPr>
              <a:t>.(</a:t>
            </a:r>
            <a:r>
              <a:rPr lang="ko-KR" altLang="en-US" dirty="0">
                <a:latin typeface="맑은 고딕"/>
                <a:ea typeface="맑은 고딕"/>
              </a:rPr>
              <a:t>좀비 프로세서로 인한 프로그램의 속도 저하와 비슷한 버그 발생</a:t>
            </a:r>
            <a:r>
              <a:rPr lang="en-US" altLang="ko-KR" dirty="0">
                <a:latin typeface="맑은 고딕"/>
                <a:ea typeface="맑은 고딕"/>
              </a:rPr>
              <a:t>).</a:t>
            </a:r>
            <a:endParaRPr lang="ko-KR" altLang="en-US" dirty="0">
              <a:latin typeface="맑은 고딕"/>
              <a:ea typeface="맑은 고딕"/>
            </a:endParaRPr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7601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9636DE-AF13-4379-A125-AE36B7C77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327" y="1350818"/>
            <a:ext cx="9866745" cy="43780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0" indent="0" algn="ctr">
              <a:buNone/>
            </a:pPr>
            <a:r>
              <a:rPr lang="ko-KR" altLang="en-US" sz="4000" dirty="0"/>
              <a:t>감사합니다</a:t>
            </a:r>
            <a:r>
              <a:rPr lang="en-US" altLang="ko-KR" sz="4000" dirty="0"/>
              <a:t>.</a:t>
            </a:r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en-US" altLang="ko-KR" dirty="0"/>
          </a:p>
          <a:p>
            <a:pPr marL="383540" indent="-38354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2651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목차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9636DE-AF13-4379-A125-AE36B7C77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327" y="1350818"/>
            <a:ext cx="9866745" cy="437803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383540" indent="-383540"/>
            <a:endParaRPr lang="ko-KR" altLang="en-US" dirty="0">
              <a:latin typeface="맑은 고딕"/>
              <a:ea typeface="맑은 고딕"/>
            </a:endParaRPr>
          </a:p>
          <a:p>
            <a:pPr marL="383540" indent="-383540"/>
            <a:r>
              <a:rPr lang="ko-KR" altLang="en-US" dirty="0">
                <a:latin typeface="맑은 고딕"/>
                <a:ea typeface="맑은 고딕"/>
              </a:rPr>
              <a:t>프로젝트 명 및 멤버 이름 담당파트 소개</a:t>
            </a:r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r>
              <a:rPr lang="ko-KR" altLang="en-US" dirty="0">
                <a:latin typeface="맑은 고딕"/>
                <a:ea typeface="맑은 고딕"/>
              </a:rPr>
              <a:t>프로젝트 동기</a:t>
            </a:r>
            <a:r>
              <a:rPr lang="en-US" altLang="ko-KR" dirty="0">
                <a:latin typeface="맑은 고딕"/>
                <a:ea typeface="맑은 고딕"/>
              </a:rPr>
              <a:t>,</a:t>
            </a:r>
            <a:r>
              <a:rPr lang="ko-KR" altLang="en-US" dirty="0">
                <a:latin typeface="맑은 고딕"/>
                <a:ea typeface="맑은 고딕"/>
              </a:rPr>
              <a:t>소개 및 개발 내용</a:t>
            </a:r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r>
              <a:rPr lang="ko-KR" altLang="en-US" dirty="0">
                <a:latin typeface="맑은 고딕"/>
                <a:ea typeface="맑은 고딕"/>
              </a:rPr>
              <a:t>프로젝트 결과물 및 결론</a:t>
            </a:r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r>
              <a:rPr lang="ko-KR" altLang="en-US" dirty="0">
                <a:latin typeface="맑은 고딕"/>
                <a:ea typeface="맑은 고딕"/>
              </a:rPr>
              <a:t>아쉬운 점 및 배운 점</a:t>
            </a:r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en-US" altLang="ko-KR" dirty="0">
              <a:latin typeface="맑은 고딕"/>
              <a:ea typeface="맑은 고딕"/>
            </a:endParaRPr>
          </a:p>
          <a:p>
            <a:pPr marL="383540" indent="-383540"/>
            <a:endParaRPr lang="ko-KR" altLang="en-US" dirty="0"/>
          </a:p>
          <a:p>
            <a:pPr marL="0" indent="0">
              <a:buNone/>
            </a:pPr>
            <a:r>
              <a:rPr lang="ko-KR" altLang="en-US" dirty="0">
                <a:latin typeface="맑은 고딕"/>
                <a:ea typeface="맑은 고딕"/>
              </a:rPr>
              <a:t>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1768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n-US" altLang="ko-KR" dirty="0" err="1">
                <a:latin typeface="맑은 고딕"/>
                <a:ea typeface="맑은 고딕"/>
              </a:rPr>
              <a:t>Black_Jack</a:t>
            </a:r>
            <a:r>
              <a:rPr lang="en-US" altLang="ko-KR" dirty="0">
                <a:latin typeface="맑은 고딕"/>
                <a:ea typeface="맑은 고딕"/>
              </a:rPr>
              <a:t> game</a:t>
            </a:r>
          </a:p>
        </p:txBody>
      </p:sp>
      <p:graphicFrame>
        <p:nvGraphicFramePr>
          <p:cNvPr id="5" name="내용 개체 틀 2" descr="아이콘 SmartArt 그래픽 개체 틀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3161354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94B26A-9B1C-484A-AB98-EC1CAD4F7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58618"/>
            <a:ext cx="9601200" cy="689264"/>
          </a:xfrm>
        </p:spPr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역할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924CAE-EE75-4426-B6F9-1BE6FED63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7782" y="1166091"/>
            <a:ext cx="9601200" cy="537094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ko-KR" altLang="en-US" dirty="0">
              <a:latin typeface="맑은 고딕"/>
              <a:ea typeface="맑은 고딕"/>
            </a:endParaRPr>
          </a:p>
          <a:p>
            <a:pPr marL="0" indent="0">
              <a:buNone/>
            </a:pPr>
            <a:endParaRPr lang="ko-KR" altLang="en-US" dirty="0">
              <a:latin typeface="맑은 고딕"/>
              <a:ea typeface="맑은 고딕"/>
            </a:endParaRPr>
          </a:p>
          <a:p>
            <a:pPr marL="0" indent="0">
              <a:buNone/>
            </a:pPr>
            <a:r>
              <a:rPr lang="ko-KR" altLang="en-US" dirty="0">
                <a:latin typeface="맑은 고딕"/>
                <a:ea typeface="맑은 고딕"/>
              </a:rPr>
              <a:t>최윤석 : 프로그램의 전체 틀, 일정, 게임출력(</a:t>
            </a:r>
            <a:r>
              <a:rPr lang="ko-KR" altLang="en-US" dirty="0" err="1">
                <a:latin typeface="맑은 고딕"/>
                <a:ea typeface="맑은 고딕"/>
              </a:rPr>
              <a:t>ex</a:t>
            </a:r>
            <a:r>
              <a:rPr lang="ko-KR" altLang="en-US" dirty="0">
                <a:latin typeface="맑은 고딕"/>
                <a:ea typeface="맑은 고딕"/>
              </a:rPr>
              <a:t> </a:t>
            </a:r>
            <a:r>
              <a:rPr lang="ko-KR" altLang="en-US" dirty="0" err="1">
                <a:latin typeface="맑은 고딕"/>
                <a:ea typeface="맑은 고딕"/>
              </a:rPr>
              <a:t>ncurses</a:t>
            </a:r>
            <a:r>
              <a:rPr lang="ko-KR" altLang="en-US" dirty="0">
                <a:latin typeface="맑은 고딕"/>
                <a:ea typeface="맑은 고딕"/>
              </a:rPr>
              <a:t>)</a:t>
            </a:r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ko-KR" altLang="en-US" dirty="0">
                <a:latin typeface="맑은 고딕"/>
                <a:ea typeface="맑은 고딕"/>
              </a:rPr>
              <a:t>이재성 : 게임 알고리즘을 구현, 서로 다른 코드들을 </a:t>
            </a:r>
            <a:r>
              <a:rPr lang="ko-KR" altLang="en-US" dirty="0" err="1">
                <a:latin typeface="맑은 고딕"/>
                <a:ea typeface="맑은 고딕"/>
              </a:rPr>
              <a:t>짜집기</a:t>
            </a:r>
            <a:endParaRPr lang="ko-KR" altLang="en-US" dirty="0" err="1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ko-KR" altLang="en-US" dirty="0" err="1">
                <a:latin typeface="맑은 고딕"/>
                <a:ea typeface="맑은 고딕"/>
              </a:rPr>
              <a:t>최윤찬</a:t>
            </a:r>
            <a:r>
              <a:rPr lang="ko-KR" altLang="en-US" dirty="0">
                <a:latin typeface="맑은 고딕"/>
                <a:ea typeface="맑은 고딕"/>
              </a:rPr>
              <a:t> : 전체 서버구현, 아이디어 기획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ko-KR" altLang="en-US" dirty="0">
                <a:latin typeface="맑은 고딕"/>
                <a:ea typeface="맑은 고딕"/>
              </a:rPr>
              <a:t>공통 : 프로그램 디버그와 </a:t>
            </a:r>
            <a:r>
              <a:rPr lang="ko-KR" altLang="en-US" dirty="0" err="1">
                <a:latin typeface="맑은 고딕"/>
                <a:ea typeface="맑은 고딕"/>
              </a:rPr>
              <a:t>수정등등</a:t>
            </a:r>
            <a:endParaRPr lang="ko-KR" altLang="en-US" dirty="0" err="1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650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프로그램 - 동기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9636DE-AF13-4379-A125-AE36B7C77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327" y="1350818"/>
            <a:ext cx="9866745" cy="43780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endParaRPr lang="ko-KR" altLang="en-US" dirty="0">
              <a:latin typeface="맑은 고딕"/>
              <a:ea typeface="맑은 고딕"/>
            </a:endParaRPr>
          </a:p>
          <a:p>
            <a:pPr marL="383540" indent="-383540"/>
            <a:r>
              <a:rPr lang="ko-KR" altLang="en-US" dirty="0">
                <a:latin typeface="맑은 고딕"/>
                <a:ea typeface="맑은 고딕"/>
              </a:rPr>
              <a:t>시스템 프로그램 강의</a:t>
            </a:r>
          </a:p>
          <a:p>
            <a:pPr marL="0" indent="0">
              <a:buNone/>
            </a:pPr>
            <a:r>
              <a:rPr lang="ko-KR" altLang="en-US" dirty="0">
                <a:latin typeface="맑은 고딕"/>
                <a:ea typeface="맑은 고딕"/>
              </a:rPr>
              <a:t>  - 수업에 배웠던 것을 기반으로 프로그램 작성</a:t>
            </a:r>
          </a:p>
          <a:p>
            <a:pPr marL="383540" indent="-383540"/>
            <a:endParaRPr lang="ko-KR" altLang="en-US" dirty="0">
              <a:latin typeface="맑은 고딕"/>
              <a:ea typeface="맑은 고딕"/>
            </a:endParaRPr>
          </a:p>
          <a:p>
            <a:pPr marL="383540" indent="-383540"/>
            <a:endParaRPr lang="ko-KR" altLang="en-US" dirty="0">
              <a:latin typeface="맑은 고딕"/>
              <a:ea typeface="맑은 고딕"/>
            </a:endParaRPr>
          </a:p>
          <a:p>
            <a:pPr marL="383540" indent="-383540"/>
            <a:r>
              <a:rPr lang="ko-KR" altLang="en-US" dirty="0">
                <a:latin typeface="맑은 고딕"/>
                <a:ea typeface="맑은 고딕"/>
              </a:rPr>
              <a:t>작품성</a:t>
            </a:r>
            <a:endParaRPr lang="ko-KR" altLang="en-US" dirty="0"/>
          </a:p>
          <a:p>
            <a:pPr marL="0" indent="0">
              <a:buNone/>
            </a:pPr>
            <a:r>
              <a:rPr lang="ko-KR" altLang="en-US" dirty="0">
                <a:latin typeface="맑은 고딕"/>
                <a:ea typeface="맑은 고딕"/>
              </a:rPr>
              <a:t>  - 프로그램의 재미</a:t>
            </a:r>
          </a:p>
          <a:p>
            <a:pPr marL="0" indent="0">
              <a:buNone/>
            </a:pPr>
            <a:r>
              <a:rPr lang="ko-KR" altLang="en-US" dirty="0">
                <a:latin typeface="맑은 고딕"/>
                <a:ea typeface="맑은 고딕"/>
              </a:rPr>
              <a:t>  - 아이디어</a:t>
            </a:r>
            <a:endParaRPr lang="ko-KR" altLang="en-US" dirty="0"/>
          </a:p>
          <a:p>
            <a:pPr marL="383540" indent="-38354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1514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FA0422C3-5909-470A-B1EC-1755C310A9B8}"/>
              </a:ext>
            </a:extLst>
          </p:cNvPr>
          <p:cNvSpPr/>
          <p:nvPr/>
        </p:nvSpPr>
        <p:spPr>
          <a:xfrm>
            <a:off x="1768679" y="1400786"/>
            <a:ext cx="9051721" cy="5209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62A27A2-F86D-47A5-91DA-28502EE8C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47650"/>
            <a:ext cx="9601200" cy="1485900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간단한 구성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357625B-C900-41AC-ADC6-515939C33FEC}"/>
              </a:ext>
            </a:extLst>
          </p:cNvPr>
          <p:cNvSpPr/>
          <p:nvPr/>
        </p:nvSpPr>
        <p:spPr>
          <a:xfrm>
            <a:off x="3787408" y="2380450"/>
            <a:ext cx="3955112" cy="10485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 err="1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Back_Jack</a:t>
            </a:r>
            <a:r>
              <a:rPr lang="en-US" altLang="ko-KR" sz="3200" b="1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system</a:t>
            </a:r>
            <a:endParaRPr lang="ko-KR" altLang="en-US" sz="3200" b="1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cxnSp>
        <p:nvCxnSpPr>
          <p:cNvPr id="119" name="직선 연결선 118">
            <a:extLst>
              <a:ext uri="{FF2B5EF4-FFF2-40B4-BE49-F238E27FC236}">
                <a16:creationId xmlns:a16="http://schemas.microsoft.com/office/drawing/2014/main" id="{F9C02323-BF17-4609-ABE7-47A4C872E2AB}"/>
              </a:ext>
            </a:extLst>
          </p:cNvPr>
          <p:cNvCxnSpPr>
            <a:cxnSpLocks/>
            <a:stCxn id="4" idx="2"/>
            <a:endCxn id="128" idx="0"/>
          </p:cNvCxnSpPr>
          <p:nvPr/>
        </p:nvCxnSpPr>
        <p:spPr>
          <a:xfrm>
            <a:off x="5764964" y="3429000"/>
            <a:ext cx="4989" cy="4698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2847C205-1E6F-4C6A-AD80-1D8E133E3AD8}"/>
              </a:ext>
            </a:extLst>
          </p:cNvPr>
          <p:cNvSpPr/>
          <p:nvPr/>
        </p:nvSpPr>
        <p:spPr>
          <a:xfrm>
            <a:off x="5017965" y="3898886"/>
            <a:ext cx="1503975" cy="6817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ncurses</a:t>
            </a:r>
            <a:endParaRPr lang="ko-KR" altLang="en-US" b="1" dirty="0">
              <a:solidFill>
                <a:schemeClr val="tx1"/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139" name="직선 연결선 138">
            <a:extLst>
              <a:ext uri="{FF2B5EF4-FFF2-40B4-BE49-F238E27FC236}">
                <a16:creationId xmlns:a16="http://schemas.microsoft.com/office/drawing/2014/main" id="{4134DC8F-DF84-472F-B821-CAC2F545BD46}"/>
              </a:ext>
            </a:extLst>
          </p:cNvPr>
          <p:cNvCxnSpPr>
            <a:cxnSpLocks/>
            <a:stCxn id="128" idx="2"/>
            <a:endCxn id="149" idx="0"/>
          </p:cNvCxnSpPr>
          <p:nvPr/>
        </p:nvCxnSpPr>
        <p:spPr>
          <a:xfrm>
            <a:off x="5769953" y="4580675"/>
            <a:ext cx="0" cy="4451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직사각형 148">
            <a:extLst>
              <a:ext uri="{FF2B5EF4-FFF2-40B4-BE49-F238E27FC236}">
                <a16:creationId xmlns:a16="http://schemas.microsoft.com/office/drawing/2014/main" id="{57BD5AA1-8016-4480-BA6A-DF3633A1AC18}"/>
              </a:ext>
            </a:extLst>
          </p:cNvPr>
          <p:cNvSpPr/>
          <p:nvPr/>
        </p:nvSpPr>
        <p:spPr>
          <a:xfrm>
            <a:off x="5017965" y="5025848"/>
            <a:ext cx="1503975" cy="6817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j-ea"/>
                <a:ea typeface="+mj-ea"/>
              </a:rPr>
              <a:t>사용자</a:t>
            </a:r>
            <a:endParaRPr lang="ko-KR" altLang="en-US" b="1" dirty="0">
              <a:solidFill>
                <a:schemeClr val="tx1"/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sp>
        <p:nvSpPr>
          <p:cNvPr id="159" name="설명선: 선 158">
            <a:extLst>
              <a:ext uri="{FF2B5EF4-FFF2-40B4-BE49-F238E27FC236}">
                <a16:creationId xmlns:a16="http://schemas.microsoft.com/office/drawing/2014/main" id="{D64A0B71-B5FB-4833-BB0F-BE8C86D990BA}"/>
              </a:ext>
            </a:extLst>
          </p:cNvPr>
          <p:cNvSpPr/>
          <p:nvPr/>
        </p:nvSpPr>
        <p:spPr>
          <a:xfrm>
            <a:off x="6937763" y="3717905"/>
            <a:ext cx="1010653" cy="521875"/>
          </a:xfrm>
          <a:prstGeom prst="borderCallout1">
            <a:avLst>
              <a:gd name="adj1" fmla="val 46415"/>
              <a:gd name="adj2" fmla="val 1191"/>
              <a:gd name="adj3" fmla="val 109426"/>
              <a:gd name="adj4" fmla="val -41507"/>
            </a:avLst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160" name="설명선: 선 159">
            <a:extLst>
              <a:ext uri="{FF2B5EF4-FFF2-40B4-BE49-F238E27FC236}">
                <a16:creationId xmlns:a16="http://schemas.microsoft.com/office/drawing/2014/main" id="{FD9189C6-8B58-4ABE-97AC-404B9EB56A1D}"/>
              </a:ext>
            </a:extLst>
          </p:cNvPr>
          <p:cNvSpPr/>
          <p:nvPr/>
        </p:nvSpPr>
        <p:spPr>
          <a:xfrm>
            <a:off x="8133478" y="2045347"/>
            <a:ext cx="1429383" cy="859378"/>
          </a:xfrm>
          <a:prstGeom prst="borderCallout1">
            <a:avLst>
              <a:gd name="adj1" fmla="val 46415"/>
              <a:gd name="adj2" fmla="val 1191"/>
              <a:gd name="adj3" fmla="val 79558"/>
              <a:gd name="adj4" fmla="val -27847"/>
            </a:avLst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딜러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2CC23E3-F194-435E-8F58-7E8D8EABF644}"/>
              </a:ext>
            </a:extLst>
          </p:cNvPr>
          <p:cNvSpPr/>
          <p:nvPr/>
        </p:nvSpPr>
        <p:spPr>
          <a:xfrm>
            <a:off x="2575421" y="1121240"/>
            <a:ext cx="1845578" cy="55909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Game.exe</a:t>
            </a:r>
            <a:endParaRPr lang="ko-KR" altLang="en-US" dirty="0">
              <a:solidFill>
                <a:schemeClr val="tx1"/>
              </a:solidFill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0636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>
            <a:normAutofit/>
          </a:bodyPr>
          <a:lstStyle/>
          <a:p>
            <a:r>
              <a:rPr lang="ko-KR" altLang="en-US" dirty="0"/>
              <a:t>실행</a:t>
            </a:r>
            <a:r>
              <a:rPr lang="en-US" altLang="ko-KR" dirty="0"/>
              <a:t>(</a:t>
            </a:r>
            <a:r>
              <a:rPr lang="ko-KR" altLang="en-US" dirty="0"/>
              <a:t>사용</a:t>
            </a:r>
            <a:r>
              <a:rPr lang="en-US" altLang="ko-KR" dirty="0"/>
              <a:t>)</a:t>
            </a:r>
            <a:r>
              <a:rPr lang="ko-KR" altLang="en-US" dirty="0"/>
              <a:t>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9636DE-AF13-4379-A125-AE36B7C77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327" y="1350818"/>
            <a:ext cx="9866745" cy="43780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F91D0EF-0552-429C-ADD5-0D36F3238BD4}"/>
              </a:ext>
            </a:extLst>
          </p:cNvPr>
          <p:cNvSpPr/>
          <p:nvPr/>
        </p:nvSpPr>
        <p:spPr>
          <a:xfrm>
            <a:off x="5191413" y="1350818"/>
            <a:ext cx="1809173" cy="723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Server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열고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8419E7A-684E-468B-A4B3-9DD6DAF58599}"/>
              </a:ext>
            </a:extLst>
          </p:cNvPr>
          <p:cNvSpPr/>
          <p:nvPr/>
        </p:nvSpPr>
        <p:spPr>
          <a:xfrm>
            <a:off x="5191412" y="2658919"/>
            <a:ext cx="1809173" cy="723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Client 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접속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ECF8414-A1A4-475F-82D3-4320421C5A0C}"/>
              </a:ext>
            </a:extLst>
          </p:cNvPr>
          <p:cNvSpPr/>
          <p:nvPr/>
        </p:nvSpPr>
        <p:spPr>
          <a:xfrm>
            <a:off x="5191412" y="3967020"/>
            <a:ext cx="1809173" cy="723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베팅 값 입력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4EF93B7-79F7-40D3-8123-874B8D182531}"/>
              </a:ext>
            </a:extLst>
          </p:cNvPr>
          <p:cNvSpPr/>
          <p:nvPr/>
        </p:nvSpPr>
        <p:spPr>
          <a:xfrm>
            <a:off x="5191411" y="5275121"/>
            <a:ext cx="1809173" cy="723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결과 출력</a:t>
            </a:r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76D25645-806E-4162-9A18-E3E193574E23}"/>
              </a:ext>
            </a:extLst>
          </p:cNvPr>
          <p:cNvSpPr/>
          <p:nvPr/>
        </p:nvSpPr>
        <p:spPr>
          <a:xfrm>
            <a:off x="5829301" y="2151494"/>
            <a:ext cx="533400" cy="4508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0A44F0E1-82DF-4EE2-87A4-56BD8F2EABD7}"/>
              </a:ext>
            </a:extLst>
          </p:cNvPr>
          <p:cNvSpPr/>
          <p:nvPr/>
        </p:nvSpPr>
        <p:spPr>
          <a:xfrm>
            <a:off x="5829301" y="3434200"/>
            <a:ext cx="533400" cy="4508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811C6DB9-D7B8-4E8C-9FB3-2D82B694DF93}"/>
              </a:ext>
            </a:extLst>
          </p:cNvPr>
          <p:cNvSpPr/>
          <p:nvPr/>
        </p:nvSpPr>
        <p:spPr>
          <a:xfrm>
            <a:off x="5829301" y="4772889"/>
            <a:ext cx="533400" cy="4508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264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/>
          <a:lstStyle/>
          <a:p>
            <a:r>
              <a:rPr lang="ko-KR" altLang="en-US" dirty="0"/>
              <a:t>실행 코드</a:t>
            </a:r>
            <a:r>
              <a:rPr lang="en-US" altLang="ko-KR" dirty="0"/>
              <a:t>1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C080E1FF-F4DB-48E1-9103-F588377EB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2327" y="1861919"/>
            <a:ext cx="6535062" cy="3134162"/>
          </a:xfr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4B16492-5298-49D7-95A7-79B049599DA5}"/>
              </a:ext>
            </a:extLst>
          </p:cNvPr>
          <p:cNvSpPr/>
          <p:nvPr/>
        </p:nvSpPr>
        <p:spPr>
          <a:xfrm>
            <a:off x="8789501" y="2401567"/>
            <a:ext cx="2114026" cy="205486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chemeClr val="tx1"/>
                </a:solidFill>
                <a:latin typeface="+mj-ea"/>
                <a:ea typeface="+mj-ea"/>
              </a:rPr>
              <a:t>카드 구조체</a:t>
            </a:r>
            <a:endParaRPr lang="en-US" altLang="ko-KR" sz="1400" dirty="0">
              <a:solidFill>
                <a:schemeClr val="tx1"/>
              </a:solidFill>
              <a:latin typeface="+mj-ea"/>
              <a:ea typeface="+mj-ea"/>
            </a:endParaRPr>
          </a:p>
          <a:p>
            <a:endParaRPr lang="en-US" altLang="ko-KR" sz="1400" dirty="0">
              <a:solidFill>
                <a:schemeClr val="tx1"/>
              </a:solidFill>
              <a:latin typeface="+mj-ea"/>
              <a:ea typeface="+mj-ea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chemeClr val="tx1"/>
                </a:solidFill>
                <a:latin typeface="+mj-ea"/>
                <a:ea typeface="+mj-ea"/>
              </a:rPr>
              <a:t>플레이어 구조체</a:t>
            </a:r>
          </a:p>
        </p:txBody>
      </p:sp>
    </p:spTree>
    <p:extLst>
      <p:ext uri="{BB962C8B-B14F-4D97-AF65-F5344CB8AC3E}">
        <p14:creationId xmlns:p14="http://schemas.microsoft.com/office/powerpoint/2010/main" val="2622369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AE7DD-4C34-4A80-88E1-952A9589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327" y="270164"/>
            <a:ext cx="9601200" cy="827810"/>
          </a:xfrm>
        </p:spPr>
        <p:txBody>
          <a:bodyPr>
            <a:normAutofit/>
          </a:bodyPr>
          <a:lstStyle/>
          <a:p>
            <a:r>
              <a:rPr lang="ko-KR" altLang="en-US" dirty="0"/>
              <a:t>실행 코드</a:t>
            </a:r>
            <a:r>
              <a:rPr lang="en-US" altLang="ko-KR" dirty="0"/>
              <a:t>2</a:t>
            </a:r>
            <a:endParaRPr lang="ko-KR" altLang="en-US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DB8A95AC-8731-4D8A-AE84-19520B58AC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2327" y="1424329"/>
            <a:ext cx="5417255" cy="4009341"/>
          </a:xfr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C910056-09B4-41D6-A41F-8054EDE06BD2}"/>
              </a:ext>
            </a:extLst>
          </p:cNvPr>
          <p:cNvSpPr/>
          <p:nvPr/>
        </p:nvSpPr>
        <p:spPr>
          <a:xfrm>
            <a:off x="8012249" y="2401566"/>
            <a:ext cx="2114026" cy="205486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chemeClr val="tx1"/>
                </a:solidFill>
                <a:latin typeface="+mj-ea"/>
                <a:ea typeface="+mj-ea"/>
              </a:rPr>
              <a:t>플레이어 자신의 카드 출력</a:t>
            </a:r>
            <a:endParaRPr lang="en-US" altLang="ko-KR" sz="1400" dirty="0">
              <a:solidFill>
                <a:schemeClr val="tx1"/>
              </a:solidFill>
              <a:latin typeface="+mj-ea"/>
              <a:ea typeface="+mj-ea"/>
            </a:endParaRPr>
          </a:p>
          <a:p>
            <a:endParaRPr lang="en-US" altLang="ko-KR" sz="1400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48638095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784_TF34357615.potx" id="{30654354-AB89-415E-B8DC-570EF8B16AFA}" vid="{C6B1383A-7D56-48D0-B442-C291C8FE714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자르기 디자인</Template>
  <TotalTime>118</TotalTime>
  <Words>367</Words>
  <Application>Microsoft Office PowerPoint</Application>
  <PresentationFormat>와이드스크린</PresentationFormat>
  <Paragraphs>157</Paragraphs>
  <Slides>19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HY견명조</vt:lpstr>
      <vt:lpstr>HY신명조</vt:lpstr>
      <vt:lpstr>돋움</vt:lpstr>
      <vt:lpstr>맑은 고딕</vt:lpstr>
      <vt:lpstr>바탕</vt:lpstr>
      <vt:lpstr>Calibri</vt:lpstr>
      <vt:lpstr>Franklin Gothic Book</vt:lpstr>
      <vt:lpstr>자르기</vt:lpstr>
      <vt:lpstr>시스템 프로그램 PJ</vt:lpstr>
      <vt:lpstr>목차</vt:lpstr>
      <vt:lpstr>Black_Jack game</vt:lpstr>
      <vt:lpstr>역할</vt:lpstr>
      <vt:lpstr>프로그램 - 동기</vt:lpstr>
      <vt:lpstr>간단한 구성</vt:lpstr>
      <vt:lpstr>실행(사용) 방법</vt:lpstr>
      <vt:lpstr>실행 코드1</vt:lpstr>
      <vt:lpstr>실행 코드2</vt:lpstr>
      <vt:lpstr>실행 결과</vt:lpstr>
      <vt:lpstr>개발 결과물을 사용하는 방법 소개</vt:lpstr>
      <vt:lpstr>개발 결과물을 사용하는 방법 소개</vt:lpstr>
      <vt:lpstr>실행을 위한 프로세스</vt:lpstr>
      <vt:lpstr>개발 중 사용된 추가 내용</vt:lpstr>
      <vt:lpstr>구성</vt:lpstr>
      <vt:lpstr>결과</vt:lpstr>
      <vt:lpstr>구현 실패 이유 및 아쉬운 점</vt:lpstr>
      <vt:lpstr>개발 중 알게 된 내용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 Lorem Ipsum</dc:title>
  <dc:creator>User</dc:creator>
  <cp:lastModifiedBy>User</cp:lastModifiedBy>
  <cp:revision>111</cp:revision>
  <dcterms:created xsi:type="dcterms:W3CDTF">2020-12-09T06:40:44Z</dcterms:created>
  <dcterms:modified xsi:type="dcterms:W3CDTF">2020-12-09T14:45:36Z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